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4" r:id="rId3"/>
    <p:sldId id="265" r:id="rId4"/>
    <p:sldId id="274" r:id="rId5"/>
    <p:sldId id="271" r:id="rId6"/>
    <p:sldId id="272" r:id="rId7"/>
    <p:sldId id="275" r:id="rId8"/>
    <p:sldId id="266" r:id="rId9"/>
    <p:sldId id="268" r:id="rId10"/>
    <p:sldId id="273" r:id="rId11"/>
  </p:sldIdLst>
  <p:sldSz cx="12192000" cy="6858000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F9FC"/>
    <a:srgbClr val="C5F7EF"/>
    <a:srgbClr val="FFCCFF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7.9065610149313525E-3"/>
                  <c:y val="-5.2547670208381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874611731378734E-3"/>
                  <c:y val="-5.254767020838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4.0999999999999996</c:v>
                </c:pt>
                <c:pt idx="1">
                  <c:v>3.5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687746562340222E-2"/>
                  <c:y val="-4.29615444858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1857728086086E-3"/>
                  <c:y val="-5.275866762166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4.2</c:v>
                </c:pt>
                <c:pt idx="1">
                  <c:v>3.7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594708929368807E-2"/>
                  <c:y val="-4.5023806591026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19121804462964E-2"/>
                  <c:y val="-5.7446231776286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4.3</c:v>
                </c:pt>
                <c:pt idx="1">
                  <c:v>3.9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3"/>
        <c:gapDepth val="135"/>
        <c:shape val="box"/>
        <c:axId val="220909520"/>
        <c:axId val="267840336"/>
        <c:axId val="0"/>
      </c:bar3DChart>
      <c:catAx>
        <c:axId val="22090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+mn-ea"/>
                <a:cs typeface="+mn-cs"/>
              </a:defRPr>
            </a:pPr>
            <a:endParaRPr lang="ru-RU"/>
          </a:p>
        </c:txPr>
        <c:crossAx val="267840336"/>
        <c:crosses val="autoZero"/>
        <c:auto val="1"/>
        <c:lblAlgn val="ctr"/>
        <c:lblOffset val="100"/>
        <c:noMultiLvlLbl val="0"/>
      </c:catAx>
      <c:valAx>
        <c:axId val="267840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090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>
          <a:glow rad="101600">
            <a:schemeClr val="accent2">
              <a:satMod val="175000"/>
              <a:alpha val="40000"/>
            </a:schemeClr>
          </a:glow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25400">
        <a:schemeClr val="accent1">
          <a:alpha val="76000"/>
        </a:schemeClr>
      </a:glow>
      <a:outerShdw blurRad="381000" dir="3720000" sx="102000" sy="10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1250000000000002E-3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874999999999426E-3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506130094805941E-3"/>
                  <c:y val="-2.3437440597575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751857728084924E-3"/>
                  <c:y val="-2.3859625511906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Обществознание</c:v>
                </c:pt>
                <c:pt idx="1">
                  <c:v>История </c:v>
                </c:pt>
                <c:pt idx="2">
                  <c:v>Литература </c:v>
                </c:pt>
                <c:pt idx="3">
                  <c:v>Английский язык</c:v>
                </c:pt>
                <c:pt idx="4">
                  <c:v>Немецкий язык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3.7</c:v>
                </c:pt>
                <c:pt idx="1">
                  <c:v>4</c:v>
                </c:pt>
                <c:pt idx="2" formatCode="General">
                  <c:v>4.3</c:v>
                </c:pt>
                <c:pt idx="3" formatCode="General">
                  <c:v>4.5999999999999996</c:v>
                </c:pt>
                <c:pt idx="4" formatCode="General">
                  <c:v>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500021962669486E-2"/>
                  <c:y val="-1.3992169905001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1857728086086E-3"/>
                  <c:y val="-1.896106394400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125E-3"/>
                  <c:y val="-1.1718749279112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499482308504975E-3"/>
                  <c:y val="-1.6054432010170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157036098847458E-2"/>
                  <c:y val="-7.24234364521414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Обществознание</c:v>
                </c:pt>
                <c:pt idx="1">
                  <c:v>История </c:v>
                </c:pt>
                <c:pt idx="2">
                  <c:v>Литература </c:v>
                </c:pt>
                <c:pt idx="3">
                  <c:v>Английский язык</c:v>
                </c:pt>
                <c:pt idx="4">
                  <c:v>Немецкий язык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3.3</c:v>
                </c:pt>
                <c:pt idx="1">
                  <c:v>3.1</c:v>
                </c:pt>
                <c:pt idx="2">
                  <c:v>4.0999999999999996</c:v>
                </c:pt>
                <c:pt idx="3">
                  <c:v>4.3</c:v>
                </c:pt>
                <c:pt idx="4">
                  <c:v>3.6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7406984329698044E-2"/>
                  <c:y val="-3.0539119300598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19121804462964E-2"/>
                  <c:y val="-2.1234513550215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031535130356601E-2"/>
                  <c:y val="-2.8547189666525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031820519558949E-2"/>
                  <c:y val="-1.406250237609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283383696871873E-2"/>
                  <c:y val="-7.24234364521414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Обществознание</c:v>
                </c:pt>
                <c:pt idx="1">
                  <c:v>История </c:v>
                </c:pt>
                <c:pt idx="2">
                  <c:v>Литература </c:v>
                </c:pt>
                <c:pt idx="3">
                  <c:v>Английский язык</c:v>
                </c:pt>
                <c:pt idx="4">
                  <c:v>Немецкий язык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3.5</c:v>
                </c:pt>
                <c:pt idx="1">
                  <c:v>3.6</c:v>
                </c:pt>
                <c:pt idx="2">
                  <c:v>4.5</c:v>
                </c:pt>
                <c:pt idx="3" formatCode="0.0">
                  <c:v>4.4000000000000004</c:v>
                </c:pt>
                <c:pt idx="4">
                  <c:v>3.6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3"/>
        <c:gapDepth val="135"/>
        <c:shape val="box"/>
        <c:axId val="132323280"/>
        <c:axId val="132317680"/>
        <c:axId val="0"/>
      </c:bar3DChart>
      <c:catAx>
        <c:axId val="13232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+mn-ea"/>
                <a:cs typeface="+mn-cs"/>
              </a:defRPr>
            </a:pPr>
            <a:endParaRPr lang="ru-RU"/>
          </a:p>
        </c:txPr>
        <c:crossAx val="132317680"/>
        <c:crosses val="autoZero"/>
        <c:auto val="1"/>
        <c:lblAlgn val="ctr"/>
        <c:lblOffset val="100"/>
        <c:noMultiLvlLbl val="0"/>
      </c:catAx>
      <c:valAx>
        <c:axId val="1323176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232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>
          <a:glow rad="101600">
            <a:schemeClr val="accent2">
              <a:satMod val="175000"/>
              <a:alpha val="40000"/>
            </a:schemeClr>
          </a:glow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25400">
        <a:schemeClr val="accent1">
          <a:alpha val="76000"/>
        </a:schemeClr>
      </a:glow>
      <a:outerShdw blurRad="381000" dir="3720000" sx="102000" sy="10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1250000000000002E-3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874999999999426E-3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124999999998855E-3"/>
                  <c:y val="-2.3437498558224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751857728084924E-3"/>
                  <c:y val="-2.3859625511906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Биология</c:v>
                </c:pt>
                <c:pt idx="1">
                  <c:v>Химия</c:v>
                </c:pt>
                <c:pt idx="2">
                  <c:v>Физика</c:v>
                </c:pt>
                <c:pt idx="3">
                  <c:v>География</c:v>
                </c:pt>
                <c:pt idx="4">
                  <c:v>Информатика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3.8</c:v>
                </c:pt>
                <c:pt idx="1">
                  <c:v>4.2</c:v>
                </c:pt>
                <c:pt idx="2">
                  <c:v>4</c:v>
                </c:pt>
                <c:pt idx="3">
                  <c:v>4.0999999999999996</c:v>
                </c:pt>
                <c:pt idx="4">
                  <c:v>4.5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499999999999971E-2"/>
                  <c:y val="-1.6406248990757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1857728086086E-3"/>
                  <c:y val="-1.896106394400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125E-3"/>
                  <c:y val="-1.1718749279112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500000000000003E-3"/>
                  <c:y val="-2.812499826986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6931149917695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Биология</c:v>
                </c:pt>
                <c:pt idx="1">
                  <c:v>Химия</c:v>
                </c:pt>
                <c:pt idx="2">
                  <c:v>Физика</c:v>
                </c:pt>
                <c:pt idx="3">
                  <c:v>География</c:v>
                </c:pt>
                <c:pt idx="4">
                  <c:v>Информатика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3.1</c:v>
                </c:pt>
                <c:pt idx="1">
                  <c:v>3.8</c:v>
                </c:pt>
                <c:pt idx="2">
                  <c:v>3.5</c:v>
                </c:pt>
                <c:pt idx="3">
                  <c:v>3.1</c:v>
                </c:pt>
                <c:pt idx="4">
                  <c:v>3.9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031535130356571E-2"/>
                  <c:y val="-3.0539119300598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19121804462964E-2"/>
                  <c:y val="-2.1234513550215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406984329698071E-2"/>
                  <c:y val="-2.613307511812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0625E-2"/>
                  <c:y val="-1.4062499134934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532485298189047E-2"/>
                  <c:y val="-5.53228193070117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Биология</c:v>
                </c:pt>
                <c:pt idx="1">
                  <c:v>Химия</c:v>
                </c:pt>
                <c:pt idx="2">
                  <c:v>Физика</c:v>
                </c:pt>
                <c:pt idx="3">
                  <c:v>География</c:v>
                </c:pt>
                <c:pt idx="4">
                  <c:v>Информатика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3.5</c:v>
                </c:pt>
                <c:pt idx="1">
                  <c:v>4.0999999999999996</c:v>
                </c:pt>
                <c:pt idx="2">
                  <c:v>3.7</c:v>
                </c:pt>
                <c:pt idx="3" formatCode="0.0">
                  <c:v>3.51</c:v>
                </c:pt>
                <c:pt idx="4">
                  <c:v>4.0999999999999996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3"/>
        <c:gapDepth val="135"/>
        <c:shape val="box"/>
        <c:axId val="344488768"/>
        <c:axId val="344489328"/>
        <c:axId val="0"/>
      </c:bar3DChart>
      <c:catAx>
        <c:axId val="34448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+mn-ea"/>
                <a:cs typeface="+mn-cs"/>
              </a:defRPr>
            </a:pPr>
            <a:endParaRPr lang="ru-RU"/>
          </a:p>
        </c:txPr>
        <c:crossAx val="344489328"/>
        <c:crosses val="autoZero"/>
        <c:auto val="1"/>
        <c:lblAlgn val="ctr"/>
        <c:lblOffset val="100"/>
        <c:noMultiLvlLbl val="0"/>
      </c:catAx>
      <c:valAx>
        <c:axId val="34448932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448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>
          <a:glow rad="101600">
            <a:schemeClr val="accent2">
              <a:satMod val="175000"/>
              <a:alpha val="40000"/>
            </a:schemeClr>
          </a:glow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25400">
        <a:schemeClr val="accent1">
          <a:alpha val="76000"/>
        </a:schemeClr>
      </a:glow>
      <a:outerShdw blurRad="381000" dir="3720000" sx="102000" sy="10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1661483844705698E-2"/>
                  <c:y val="-5.1849324309830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1021138708016766E-3"/>
                  <c:y val="-4.6757114208449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2.8</c:v>
                </c:pt>
                <c:pt idx="1">
                  <c:v>3.1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450991009690403E-2"/>
                  <c:y val="-6.7328440133752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1917679974227E-3"/>
                  <c:y val="-5.715264060163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1.9</c:v>
                </c:pt>
                <c:pt idx="1">
                  <c:v>3.2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98258453520486E-2"/>
                  <c:y val="-5.8546182035284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19060757586306E-2"/>
                  <c:y val="-5.178777673104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 язык</c:v>
                </c:pt>
                <c:pt idx="1">
                  <c:v>Математика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0.8</c:v>
                </c:pt>
                <c:pt idx="1">
                  <c:v>5.6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3"/>
        <c:gapDepth val="135"/>
        <c:shape val="box"/>
        <c:axId val="436853872"/>
        <c:axId val="436861712"/>
        <c:axId val="0"/>
      </c:bar3DChart>
      <c:catAx>
        <c:axId val="43685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+mn-ea"/>
                <a:cs typeface="+mn-cs"/>
              </a:defRPr>
            </a:pPr>
            <a:endParaRPr lang="ru-RU"/>
          </a:p>
        </c:txPr>
        <c:crossAx val="436861712"/>
        <c:crosses val="autoZero"/>
        <c:auto val="1"/>
        <c:lblAlgn val="ctr"/>
        <c:lblOffset val="100"/>
        <c:noMultiLvlLbl val="0"/>
      </c:catAx>
      <c:valAx>
        <c:axId val="43686171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685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>
          <a:glow rad="101600">
            <a:schemeClr val="accent2">
              <a:satMod val="175000"/>
              <a:alpha val="40000"/>
            </a:schemeClr>
          </a:glow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25400">
        <a:schemeClr val="accent1">
          <a:alpha val="76000"/>
        </a:schemeClr>
      </a:glow>
      <a:outerShdw blurRad="381000" dir="3720000" sx="102000" sy="10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3.704153803714532E-3"/>
                  <c:y val="-1.8749958650853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874999999999426E-3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312122210996237E-3"/>
                  <c:y val="-3.1075913826172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533125518573467E-3"/>
                  <c:y val="-8.5829802700916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1218792161399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Обществознание</c:v>
                </c:pt>
                <c:pt idx="1">
                  <c:v>История</c:v>
                </c:pt>
                <c:pt idx="2">
                  <c:v>Литература</c:v>
                </c:pt>
                <c:pt idx="3">
                  <c:v>Английский язык</c:v>
                </c:pt>
                <c:pt idx="4">
                  <c:v>Немецкий язык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3.7</c:v>
                </c:pt>
                <c:pt idx="1">
                  <c:v>0</c:v>
                </c:pt>
                <c:pt idx="2">
                  <c:v>5.5</c:v>
                </c:pt>
                <c:pt idx="3">
                  <c:v>1.5</c:v>
                </c:pt>
                <c:pt idx="4" formatCode="0">
                  <c:v>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499999999999971E-2"/>
                  <c:y val="-1.6406248990757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1857728086086E-3"/>
                  <c:y val="-1.896106394400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27132355273976E-2"/>
                  <c:y val="3.5579312074491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371916185084549E-2"/>
                  <c:y val="-3.8309458419398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2917228818676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Обществознание</c:v>
                </c:pt>
                <c:pt idx="1">
                  <c:v>История</c:v>
                </c:pt>
                <c:pt idx="2">
                  <c:v>Литература</c:v>
                </c:pt>
                <c:pt idx="3">
                  <c:v>Английский язык</c:v>
                </c:pt>
                <c:pt idx="4">
                  <c:v>Немецкий язык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14.9</c:v>
                </c:pt>
                <c:pt idx="1">
                  <c:v>28.1</c:v>
                </c:pt>
                <c:pt idx="2" formatCode="0.0">
                  <c:v>6</c:v>
                </c:pt>
                <c:pt idx="3">
                  <c:v>1.7</c:v>
                </c:pt>
                <c:pt idx="4">
                  <c:v>0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031535130356571E-2"/>
                  <c:y val="-3.0539119300598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19121804462964E-2"/>
                  <c:y val="-2.1234513550215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577823257794739E-2"/>
                  <c:y val="-2.6133061855717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9405695314596304E-3"/>
                  <c:y val="-6.4242039562463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5364653602333362E-3"/>
                  <c:y val="-2.5461050506905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Обществознание</c:v>
                </c:pt>
                <c:pt idx="1">
                  <c:v>История</c:v>
                </c:pt>
                <c:pt idx="2">
                  <c:v>Литература</c:v>
                </c:pt>
                <c:pt idx="3">
                  <c:v>Английский язык</c:v>
                </c:pt>
                <c:pt idx="4">
                  <c:v>Немецкий язык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1.1000000000000001</c:v>
                </c:pt>
                <c:pt idx="2">
                  <c:v>0</c:v>
                </c:pt>
                <c:pt idx="3" formatCode="0.0">
                  <c:v>0.3</c:v>
                </c:pt>
                <c:pt idx="4">
                  <c:v>0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3"/>
        <c:gapDepth val="135"/>
        <c:shape val="box"/>
        <c:axId val="449325744"/>
        <c:axId val="402865616"/>
        <c:axId val="0"/>
      </c:bar3DChart>
      <c:catAx>
        <c:axId val="44932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+mn-ea"/>
                <a:cs typeface="+mn-cs"/>
              </a:defRPr>
            </a:pPr>
            <a:endParaRPr lang="ru-RU"/>
          </a:p>
        </c:txPr>
        <c:crossAx val="402865616"/>
        <c:crosses val="autoZero"/>
        <c:auto val="1"/>
        <c:lblAlgn val="ctr"/>
        <c:lblOffset val="100"/>
        <c:noMultiLvlLbl val="0"/>
      </c:catAx>
      <c:valAx>
        <c:axId val="4028656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4932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>
          <a:glow rad="101600">
            <a:schemeClr val="accent2">
              <a:satMod val="175000"/>
              <a:alpha val="40000"/>
            </a:schemeClr>
          </a:glow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25400">
        <a:schemeClr val="accent1">
          <a:alpha val="76000"/>
        </a:schemeClr>
      </a:glow>
      <a:outerShdw blurRad="381000" dir="3720000" sx="102000" sy="10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1250000000000002E-3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874999999999426E-3"/>
                  <c:y val="-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8337392299382314E-4"/>
                  <c:y val="-2.0891493623410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751857728084924E-3"/>
                  <c:y val="-2.3859625511906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Биология</c:v>
                </c:pt>
                <c:pt idx="1">
                  <c:v>Химия</c:v>
                </c:pt>
                <c:pt idx="2">
                  <c:v>Физика</c:v>
                </c:pt>
                <c:pt idx="3">
                  <c:v>География</c:v>
                </c:pt>
                <c:pt idx="4">
                  <c:v>Информатика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3.6</c:v>
                </c:pt>
                <c:pt idx="1">
                  <c:v>0.5</c:v>
                </c:pt>
                <c:pt idx="2">
                  <c:v>0.7</c:v>
                </c:pt>
                <c:pt idx="3">
                  <c:v>0</c:v>
                </c:pt>
                <c:pt idx="4" formatCode="0.0">
                  <c:v>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499999999999971E-2"/>
                  <c:y val="-1.6406248990757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751857728086086E-3"/>
                  <c:y val="-1.896106394400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125E-3"/>
                  <c:y val="-1.1718749279112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500000000000003E-3"/>
                  <c:y val="-2.812499826986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Биология</c:v>
                </c:pt>
                <c:pt idx="1">
                  <c:v>Химия</c:v>
                </c:pt>
                <c:pt idx="2">
                  <c:v>Физика</c:v>
                </c:pt>
                <c:pt idx="3">
                  <c:v>География</c:v>
                </c:pt>
                <c:pt idx="4">
                  <c:v>Информатика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8.4</c:v>
                </c:pt>
                <c:pt idx="2">
                  <c:v>8.5</c:v>
                </c:pt>
                <c:pt idx="3">
                  <c:v>31.8</c:v>
                </c:pt>
                <c:pt idx="4">
                  <c:v>8.3000000000000007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031535130356571E-2"/>
                  <c:y val="-3.0539119300598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719121804462964E-2"/>
                  <c:y val="-2.1234513550215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577823257794739E-2"/>
                  <c:y val="-2.6133061855717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0625E-2"/>
                  <c:y val="-1.4062499134934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780223792513612E-2"/>
                  <c:y val="-1.2730525253452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aiTi" panose="02010609060101010101" pitchFamily="49" charset="-122"/>
                    <a:ea typeface="KaiTi" panose="02010609060101010101" pitchFamily="49" charset="-122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Биология</c:v>
                </c:pt>
                <c:pt idx="1">
                  <c:v>Химия</c:v>
                </c:pt>
                <c:pt idx="2">
                  <c:v>Физика</c:v>
                </c:pt>
                <c:pt idx="3">
                  <c:v>География</c:v>
                </c:pt>
                <c:pt idx="4">
                  <c:v>Информатика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1.6</c:v>
                </c:pt>
                <c:pt idx="1">
                  <c:v>1.8</c:v>
                </c:pt>
                <c:pt idx="2">
                  <c:v>1.3</c:v>
                </c:pt>
                <c:pt idx="3" formatCode="0.0">
                  <c:v>5.5</c:v>
                </c:pt>
                <c:pt idx="4">
                  <c:v>0.4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3"/>
        <c:gapDepth val="135"/>
        <c:shape val="box"/>
        <c:axId val="267843696"/>
        <c:axId val="267844256"/>
        <c:axId val="0"/>
      </c:bar3DChart>
      <c:catAx>
        <c:axId val="26784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  <a:ea typeface="+mn-ea"/>
                <a:cs typeface="+mn-cs"/>
              </a:defRPr>
            </a:pPr>
            <a:endParaRPr lang="ru-RU"/>
          </a:p>
        </c:txPr>
        <c:crossAx val="267844256"/>
        <c:crosses val="autoZero"/>
        <c:auto val="1"/>
        <c:lblAlgn val="ctr"/>
        <c:lblOffset val="100"/>
        <c:noMultiLvlLbl val="0"/>
      </c:catAx>
      <c:valAx>
        <c:axId val="2678442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784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>
          <a:glow rad="101600">
            <a:schemeClr val="accent2">
              <a:satMod val="175000"/>
              <a:alpha val="40000"/>
            </a:schemeClr>
          </a:glow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25400">
        <a:schemeClr val="accent1">
          <a:alpha val="76000"/>
        </a:schemeClr>
      </a:glow>
      <a:outerShdw blurRad="381000" dir="3720000" sx="102000" sy="102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0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42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80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6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0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7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85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1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50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accent2">
                <a:lumMod val="5000"/>
                <a:lumOff val="95000"/>
              </a:schemeClr>
            </a:gs>
            <a:gs pos="96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211A-A408-4C2D-B0C0-3A00846BC506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9763-2293-4942-91BA-87CD343294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6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324243"/>
            <a:ext cx="9144000" cy="2387600"/>
          </a:xfrm>
          <a:effectLst>
            <a:outerShdw blurRad="152400" dist="38100" dir="48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Итоги ГИА-2017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 предметам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92738" y="4635192"/>
            <a:ext cx="2901538" cy="165576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Алексеенко Л.В.</a:t>
            </a:r>
          </a:p>
          <a:p>
            <a:pPr algn="just"/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ав. отделом мониторинга</a:t>
            </a:r>
          </a:p>
          <a:p>
            <a:pPr algn="just"/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ДПО «НМЦ»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8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824" y="1"/>
            <a:ext cx="10515600" cy="11875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Изменения в КИМ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ОГЭ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9436" y="961902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371600" lvl="2" indent="-457200">
              <a:lnSpc>
                <a:spcPct val="150000"/>
              </a:lnSpc>
              <a:buAutoNum type="arabicParenR"/>
            </a:pPr>
            <a:r>
              <a:rPr lang="ru-RU" sz="2400" dirty="0" smtClean="0"/>
              <a:t>усовершенствованы инструкции к работе и   отдельным заданиям,</a:t>
            </a:r>
          </a:p>
          <a:p>
            <a:pPr marL="1371600" lvl="2" indent="-457200">
              <a:lnSpc>
                <a:spcPct val="150000"/>
              </a:lnSpc>
              <a:buAutoNum type="arabicParenR"/>
            </a:pPr>
            <a:r>
              <a:rPr lang="ru-RU" sz="2400" dirty="0" smtClean="0"/>
              <a:t>переработаны и приведены в соответствие с ЕГЭ критерии оценивания развёрнутых ответов,</a:t>
            </a:r>
          </a:p>
          <a:p>
            <a:pPr marL="1371600" lvl="2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max </a:t>
            </a:r>
            <a:r>
              <a:rPr lang="ru-RU" sz="2400" dirty="0" smtClean="0"/>
              <a:t>первичный балл увеличен с 23 до 29.</a:t>
            </a:r>
            <a:endParaRPr lang="ru-RU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dirty="0" smtClean="0"/>
              <a:t>исключен модуль «Реальная математика»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3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65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Количество участников ОГЭ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551748"/>
              </p:ext>
            </p:extLst>
          </p:nvPr>
        </p:nvGraphicFramePr>
        <p:xfrm>
          <a:off x="838198" y="1258787"/>
          <a:ext cx="9350830" cy="4864413"/>
        </p:xfrm>
        <a:graphic>
          <a:graphicData uri="http://schemas.openxmlformats.org/drawingml/2006/table">
            <a:tbl>
              <a:tblPr firstRow="1" bandRow="1">
                <a:effectLst>
                  <a:reflection endPos="0" dir="5400000" sy="-100000" algn="bl" rotWithShape="0"/>
                </a:effectLst>
                <a:tableStyleId>{5940675A-B579-460E-94D1-54222C63F5DA}</a:tableStyleId>
              </a:tblPr>
              <a:tblGrid>
                <a:gridCol w="3529981"/>
                <a:gridCol w="2073607"/>
                <a:gridCol w="1801866"/>
                <a:gridCol w="1945376"/>
              </a:tblGrid>
              <a:tr h="90201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Предмет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2015</a:t>
                      </a:r>
                      <a:endParaRPr lang="ru-RU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2016</a:t>
                      </a:r>
                      <a:endParaRPr lang="ru-RU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2017</a:t>
                      </a:r>
                      <a:endParaRPr lang="ru-RU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Обществознание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629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2841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2792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География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21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1236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1266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Биология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111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1142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1050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Информатика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196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727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900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Физика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300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752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708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Химия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182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699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680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Английский язык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137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352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394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История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65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402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293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Литература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73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265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241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51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Немецкий язык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19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14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14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658" y="0"/>
            <a:ext cx="10515600" cy="8936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Средняя отметка ОГЭ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456221668"/>
              </p:ext>
            </p:extLst>
          </p:nvPr>
        </p:nvGraphicFramePr>
        <p:xfrm>
          <a:off x="1913871" y="1075905"/>
          <a:ext cx="7968066" cy="5260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7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658" y="0"/>
            <a:ext cx="10515600" cy="8936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Средняя отметка ОГЭ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734353820"/>
              </p:ext>
            </p:extLst>
          </p:nvPr>
        </p:nvGraphicFramePr>
        <p:xfrm>
          <a:off x="1913871" y="1075905"/>
          <a:ext cx="7968066" cy="5260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15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658" y="0"/>
            <a:ext cx="10515600" cy="8936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Средняя отметка ОГЭ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62073280"/>
              </p:ext>
            </p:extLst>
          </p:nvPr>
        </p:nvGraphicFramePr>
        <p:xfrm>
          <a:off x="1913871" y="1075905"/>
          <a:ext cx="7968066" cy="5260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69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701" y="144379"/>
            <a:ext cx="10515600" cy="8936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Процент участников ОГЭ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получивших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«2»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080211838"/>
              </p:ext>
            </p:extLst>
          </p:nvPr>
        </p:nvGraphicFramePr>
        <p:xfrm>
          <a:off x="2214504" y="1315911"/>
          <a:ext cx="7438676" cy="498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8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701" y="144379"/>
            <a:ext cx="10515600" cy="8936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Процент участников ОГЭ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получивших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«2»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889105709"/>
              </p:ext>
            </p:extLst>
          </p:nvPr>
        </p:nvGraphicFramePr>
        <p:xfrm>
          <a:off x="2214504" y="1315911"/>
          <a:ext cx="7438676" cy="498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4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9701" y="144379"/>
            <a:ext cx="10515600" cy="8936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Процент участников ОГЭ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получивших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«2»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50765247"/>
              </p:ext>
            </p:extLst>
          </p:nvPr>
        </p:nvGraphicFramePr>
        <p:xfrm>
          <a:off x="2214504" y="1315911"/>
          <a:ext cx="7438676" cy="498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522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7955" y="-99846"/>
            <a:ext cx="7181265" cy="9464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Высокобалльники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 ОГЭ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018155541"/>
              </p:ext>
            </p:extLst>
          </p:nvPr>
        </p:nvGraphicFramePr>
        <p:xfrm>
          <a:off x="914400" y="946414"/>
          <a:ext cx="10186737" cy="5300382"/>
        </p:xfrm>
        <a:graphic>
          <a:graphicData uri="http://schemas.openxmlformats.org/drawingml/2006/table">
            <a:tbl>
              <a:tblPr firstRow="1" bandRow="1">
                <a:effectLst>
                  <a:reflection endPos="0" dir="5400000" sy="-100000" algn="bl" rotWithShape="0"/>
                </a:effectLst>
                <a:tableStyleId>{5940675A-B579-460E-94D1-54222C63F5DA}</a:tableStyleId>
              </a:tblPr>
              <a:tblGrid>
                <a:gridCol w="2085474"/>
                <a:gridCol w="2181726"/>
                <a:gridCol w="2422358"/>
                <a:gridCol w="3497179"/>
              </a:tblGrid>
              <a:tr h="54550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Предмет 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2015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2016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2017</a:t>
                      </a:r>
                      <a:endParaRPr lang="ru-RU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Русский язык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128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131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263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Математика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5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15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Информатика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13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42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50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Обществознание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История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Литература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27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36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Английский язык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4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Немецкий язык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Биология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Химия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4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Физика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Batang" panose="02030600000101010101" pitchFamily="18" charset="-127"/>
                        </a:rPr>
                        <a:t>География 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-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2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1</a:t>
                      </a:r>
                      <a:endParaRPr lang="ru-RU" sz="2000" b="0" dirty="0"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53671" marR="5367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4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</TotalTime>
  <Words>249</Words>
  <Application>Microsoft Office PowerPoint</Application>
  <PresentationFormat>Широкоэкранный</PresentationFormat>
  <Paragraphs>183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Batang</vt:lpstr>
      <vt:lpstr>KaiTi</vt:lpstr>
      <vt:lpstr>Arial</vt:lpstr>
      <vt:lpstr>Calibri</vt:lpstr>
      <vt:lpstr>Calibri Light</vt:lpstr>
      <vt:lpstr>Office Theme</vt:lpstr>
      <vt:lpstr>Итоги ГИА-2017  по предметам </vt:lpstr>
      <vt:lpstr>Количество участников ОГЭ</vt:lpstr>
      <vt:lpstr>Средняя отметка ОГЭ</vt:lpstr>
      <vt:lpstr>Средняя отметка ОГЭ</vt:lpstr>
      <vt:lpstr>Средняя отметка ОГЭ</vt:lpstr>
      <vt:lpstr>Процент участников ОГЭ  получивших «2»</vt:lpstr>
      <vt:lpstr>Процент участников ОГЭ  получивших «2»</vt:lpstr>
      <vt:lpstr>Процент участников ОГЭ  получивших «2»</vt:lpstr>
      <vt:lpstr>Высокобалльники  ОГЭ</vt:lpstr>
      <vt:lpstr>Изменения в КИМ ОГЭ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ЕГЭ-2017  по предметам  естественного цикла</dc:title>
  <dc:creator>RePack by Diakov</dc:creator>
  <cp:lastModifiedBy>RePack by Diakov</cp:lastModifiedBy>
  <cp:revision>50</cp:revision>
  <cp:lastPrinted>2017-09-27T06:16:47Z</cp:lastPrinted>
  <dcterms:created xsi:type="dcterms:W3CDTF">2017-09-20T04:55:36Z</dcterms:created>
  <dcterms:modified xsi:type="dcterms:W3CDTF">2017-09-27T06:18:25Z</dcterms:modified>
</cp:coreProperties>
</file>